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7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D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F1CBCA-E7FC-6D4C-BAAE-504286473217}" v="77" dt="2022-11-24T12:05:20.7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7"/>
  </p:normalViewPr>
  <p:slideViewPr>
    <p:cSldViewPr snapToGrid="0">
      <p:cViewPr varScale="1">
        <p:scale>
          <a:sx n="101" d="100"/>
          <a:sy n="101" d="100"/>
        </p:scale>
        <p:origin x="1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33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11/24/22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7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2513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577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238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3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04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938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7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453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46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997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19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05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90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134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3CADBD16-5BFB-4D9F-9646-C75D1B53BBB6}" type="datetimeFigureOut">
              <a:rPr lang="en-US" smtClean="0"/>
              <a:t>11/24/22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29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CADBD16-5BFB-4D9F-9646-C75D1B53BBB6}" type="datetimeFigureOut">
              <a:rPr lang="en-US" smtClean="0"/>
              <a:pPr/>
              <a:t>11/24/22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189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  <p:sldLayoutId id="21474838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car on a road&#10;&#10;Description automatically generated with medium confidence">
            <a:extLst>
              <a:ext uri="{FF2B5EF4-FFF2-40B4-BE49-F238E27FC236}">
                <a16:creationId xmlns:a16="http://schemas.microsoft.com/office/drawing/2014/main" id="{19FB9A82-5B30-953F-CA92-569F902D00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3481" r="17186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2A846C-91C9-A418-B395-4E84C37AB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43437" y="-39297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err="1">
                <a:solidFill>
                  <a:srgbClr val="FFFFFF"/>
                </a:solidFill>
              </a:rPr>
              <a:t>Detecția</a:t>
            </a:r>
            <a:r>
              <a:rPr lang="en-US" b="1">
                <a:solidFill>
                  <a:srgbClr val="FFFFFF"/>
                </a:solidFill>
              </a:rPr>
              <a:t> </a:t>
            </a:r>
            <a:r>
              <a:rPr lang="en-US" b="1" err="1">
                <a:solidFill>
                  <a:srgbClr val="FFFFFF"/>
                </a:solidFill>
              </a:rPr>
              <a:t>plăcuțelor</a:t>
            </a:r>
            <a:r>
              <a:rPr lang="en-US" b="1">
                <a:solidFill>
                  <a:srgbClr val="FFFFFF"/>
                </a:solidFill>
              </a:rPr>
              <a:t> </a:t>
            </a:r>
            <a:br>
              <a:rPr lang="en-US" b="1">
                <a:solidFill>
                  <a:srgbClr val="FFFFFF"/>
                </a:solidFill>
              </a:rPr>
            </a:br>
            <a:r>
              <a:rPr lang="en-US" b="1">
                <a:solidFill>
                  <a:srgbClr val="FFFFFF"/>
                </a:solidFill>
              </a:rPr>
              <a:t>de </a:t>
            </a:r>
            <a:r>
              <a:rPr lang="en-US" b="1" err="1">
                <a:solidFill>
                  <a:srgbClr val="FFFFFF"/>
                </a:solidFill>
              </a:rPr>
              <a:t>înmatriculare</a:t>
            </a: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4F18B-FC28-A8A9-70C7-2B54856E0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395325" y="3854646"/>
            <a:ext cx="6392328" cy="194166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1700">
              <a:solidFill>
                <a:srgbClr val="FFFFFF"/>
              </a:solidFill>
            </a:endParaRPr>
          </a:p>
          <a:p>
            <a:r>
              <a:rPr lang="en-US" sz="1700" err="1">
                <a:solidFill>
                  <a:srgbClr val="FFFFFF"/>
                </a:solidFill>
              </a:rPr>
              <a:t>Grupa</a:t>
            </a:r>
            <a:r>
              <a:rPr lang="en-US" sz="1700">
                <a:solidFill>
                  <a:srgbClr val="FFFFFF"/>
                </a:solidFill>
              </a:rPr>
              <a:t>: 1308A</a:t>
            </a:r>
          </a:p>
          <a:p>
            <a:r>
              <a:rPr lang="en-US" sz="1700" err="1">
                <a:solidFill>
                  <a:srgbClr val="FFFFFF"/>
                </a:solidFill>
              </a:rPr>
              <a:t>Echipa</a:t>
            </a:r>
            <a:r>
              <a:rPr lang="en-US" sz="1700">
                <a:solidFill>
                  <a:srgbClr val="FFFFFF"/>
                </a:solidFill>
              </a:rPr>
              <a:t> : </a:t>
            </a:r>
            <a:r>
              <a:rPr lang="en-US" sz="1700">
                <a:solidFill>
                  <a:srgbClr val="FFFFFF"/>
                </a:solidFill>
                <a:effectLst/>
              </a:rPr>
              <a:t>RMA06 </a:t>
            </a:r>
            <a:endParaRPr lang="en-US" sz="1700">
              <a:solidFill>
                <a:srgbClr val="FFFFFF"/>
              </a:solidFill>
            </a:endParaRPr>
          </a:p>
          <a:p>
            <a:r>
              <a:rPr lang="en-US" sz="1700">
                <a:solidFill>
                  <a:srgbClr val="FFFFFF"/>
                </a:solidFill>
              </a:rPr>
              <a:t>Ciobanu Eduard-</a:t>
            </a:r>
            <a:r>
              <a:rPr lang="en-US" sz="1700" err="1">
                <a:solidFill>
                  <a:srgbClr val="FFFFFF"/>
                </a:solidFill>
              </a:rPr>
              <a:t>Tarciziu</a:t>
            </a:r>
            <a:endParaRPr lang="en-US" sz="1700">
              <a:solidFill>
                <a:srgbClr val="FFFFFF"/>
              </a:solidFill>
            </a:endParaRPr>
          </a:p>
          <a:p>
            <a:r>
              <a:rPr lang="en-US" sz="1700">
                <a:solidFill>
                  <a:srgbClr val="FFFFFF"/>
                </a:solidFill>
              </a:rPr>
              <a:t>Sandu Cristi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4B87D8-0AB5-F294-C347-94CD7313AD9E}"/>
              </a:ext>
            </a:extLst>
          </p:cNvPr>
          <p:cNvSpPr txBox="1"/>
          <p:nvPr/>
        </p:nvSpPr>
        <p:spPr>
          <a:xfrm>
            <a:off x="4422009" y="5611647"/>
            <a:ext cx="205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RO">
                <a:solidFill>
                  <a:schemeClr val="bg1"/>
                </a:solidFill>
              </a:rPr>
              <a:t>Grupa: 1308A</a:t>
            </a:r>
          </a:p>
        </p:txBody>
      </p:sp>
    </p:spTree>
    <p:extLst>
      <p:ext uri="{BB962C8B-B14F-4D97-AF65-F5344CB8AC3E}">
        <p14:creationId xmlns:p14="http://schemas.microsoft.com/office/powerpoint/2010/main" val="4062988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6B3BC3A5-7069-9AA9-1C7B-AA7D1EAAF1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0" y="1282"/>
            <a:ext cx="12191980" cy="6856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D1213C-C9B6-D5F8-5D41-C97AE5264D12}"/>
              </a:ext>
            </a:extLst>
          </p:cNvPr>
          <p:cNvSpPr txBox="1"/>
          <p:nvPr/>
        </p:nvSpPr>
        <p:spPr>
          <a:xfrm>
            <a:off x="5653668" y="5129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R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92710-4B26-3F14-F72C-7E56249E6B6A}"/>
              </a:ext>
            </a:extLst>
          </p:cNvPr>
          <p:cNvSpPr txBox="1"/>
          <p:nvPr/>
        </p:nvSpPr>
        <p:spPr>
          <a:xfrm>
            <a:off x="680364" y="1248798"/>
            <a:ext cx="65683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ANPR (Automatic number plate recognition)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un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sistem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foarte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precis,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capabil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citească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plăcuțele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înmatriculare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ale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vehiculelor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fără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intervenția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umană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Acest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sistem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devenit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foarte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important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în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viața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noastră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 zi cu zi din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cauza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creșterii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nelimitate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vehiculelor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care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imposibilă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gestionarea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și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monitorizarea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completă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către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oameni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Poate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fi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folosit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în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multiple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situații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precum: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monitorizarea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traficului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urmărirea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mașinilor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furate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digitalizarea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și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automatizarea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parcărilor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etc.</a:t>
            </a:r>
            <a:endParaRPr lang="en-RO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00EB3A-0261-DEF8-FE57-F5ED1BF95C0A}"/>
              </a:ext>
            </a:extLst>
          </p:cNvPr>
          <p:cNvSpPr txBox="1"/>
          <p:nvPr/>
        </p:nvSpPr>
        <p:spPr>
          <a:xfrm>
            <a:off x="680364" y="394208"/>
            <a:ext cx="2011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400" b="1">
                <a:solidFill>
                  <a:srgbClr val="16D8F0"/>
                </a:solidFill>
              </a:rPr>
              <a:t>Introducere</a:t>
            </a:r>
          </a:p>
        </p:txBody>
      </p:sp>
      <p:pic>
        <p:nvPicPr>
          <p:cNvPr id="29" name="Picture 2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DC40C59-7927-99B2-F9D7-7C949876F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8394" y="2244948"/>
            <a:ext cx="4714877" cy="257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59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6B3BC3A5-7069-9AA9-1C7B-AA7D1EAAF1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0" y="-231474"/>
            <a:ext cx="12191980" cy="70894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D1213C-C9B6-D5F8-5D41-C97AE5264D12}"/>
              </a:ext>
            </a:extLst>
          </p:cNvPr>
          <p:cNvSpPr txBox="1"/>
          <p:nvPr/>
        </p:nvSpPr>
        <p:spPr>
          <a:xfrm>
            <a:off x="5653668" y="5129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R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92710-4B26-3F14-F72C-7E56249E6B6A}"/>
              </a:ext>
            </a:extLst>
          </p:cNvPr>
          <p:cNvSpPr txBox="1"/>
          <p:nvPr/>
        </p:nvSpPr>
        <p:spPr>
          <a:xfrm>
            <a:off x="680364" y="1248799"/>
            <a:ext cx="740792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20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Ne propunem ca în acest proiect să implementăm un sistem de detectare a plăcuțelor de înmatriculare, cu scopul de a verifica valabilitatea rovinietei corespunzătoare numărului de înmatriculare identificat și de a aplica amenzi asupra conducătorilor auto care nu au plătit. Astfel, se urmărește eficientizarea traficului, a parcărilor </a:t>
            </a:r>
            <a:r>
              <a:rPr lang="ro-RO" sz="2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şi</a:t>
            </a:r>
            <a:r>
              <a:rPr lang="ro-RO" sz="220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ro-RO" sz="2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creşterea</a:t>
            </a:r>
            <a:r>
              <a:rPr lang="ro-RO" sz="220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securității.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o-RO" sz="220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20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Vom folosi o cameră video pentru captarea imaginii numărului de înmatriculare, pe care o vom transmite ulterior către baza de date a programului de gestiune a drumurilor publice.</a:t>
            </a:r>
            <a:endParaRPr lang="en-RO" sz="2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RO" sz="2200">
              <a:solidFill>
                <a:schemeClr val="tx2">
                  <a:lumMod val="1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00EB3A-0261-DEF8-FE57-F5ED1BF95C0A}"/>
              </a:ext>
            </a:extLst>
          </p:cNvPr>
          <p:cNvSpPr txBox="1"/>
          <p:nvPr/>
        </p:nvSpPr>
        <p:spPr>
          <a:xfrm>
            <a:off x="680363" y="394208"/>
            <a:ext cx="296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400" b="1">
                <a:solidFill>
                  <a:srgbClr val="16D8F0"/>
                </a:solidFill>
              </a:rPr>
              <a:t>Scopul proiectului</a:t>
            </a:r>
          </a:p>
        </p:txBody>
      </p:sp>
      <p:pic>
        <p:nvPicPr>
          <p:cNvPr id="5" name="Picture 4" descr="Icon&#10;&#10;Description automatically generated with medium confidence">
            <a:extLst>
              <a:ext uri="{FF2B5EF4-FFF2-40B4-BE49-F238E27FC236}">
                <a16:creationId xmlns:a16="http://schemas.microsoft.com/office/drawing/2014/main" id="{20959F34-08C7-11DC-B194-50CF6E96E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8648" y="855873"/>
            <a:ext cx="2190709" cy="2190709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2D57238C-C61D-7797-77EE-061A5301E1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208993">
            <a:off x="11173767" y="3002083"/>
            <a:ext cx="1099666" cy="1099666"/>
          </a:xfrm>
          <a:prstGeom prst="rect">
            <a:avLst/>
          </a:prstGeom>
        </p:spPr>
      </p:pic>
      <p:pic>
        <p:nvPicPr>
          <p:cNvPr id="16" name="Picture 15" descr="A picture containing car, road, transport, van&#10;&#10;Description automatically generated">
            <a:extLst>
              <a:ext uri="{FF2B5EF4-FFF2-40B4-BE49-F238E27FC236}">
                <a16:creationId xmlns:a16="http://schemas.microsoft.com/office/drawing/2014/main" id="{5D57FC2E-54FC-E17D-53CA-6A55873A0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5198" y="3551917"/>
            <a:ext cx="3110246" cy="1673134"/>
          </a:xfrm>
          <a:prstGeom prst="rect">
            <a:avLst/>
          </a:prstGeom>
        </p:spPr>
      </p:pic>
      <p:sp>
        <p:nvSpPr>
          <p:cNvPr id="17" name="Frame 16">
            <a:extLst>
              <a:ext uri="{FF2B5EF4-FFF2-40B4-BE49-F238E27FC236}">
                <a16:creationId xmlns:a16="http://schemas.microsoft.com/office/drawing/2014/main" id="{FE42B385-7811-6FAB-4504-618A7A78D281}"/>
              </a:ext>
            </a:extLst>
          </p:cNvPr>
          <p:cNvSpPr/>
          <p:nvPr/>
        </p:nvSpPr>
        <p:spPr>
          <a:xfrm>
            <a:off x="9710671" y="4559121"/>
            <a:ext cx="721216" cy="280298"/>
          </a:xfrm>
          <a:prstGeom prst="frame">
            <a:avLst/>
          </a:prstGeom>
          <a:solidFill>
            <a:srgbClr val="FF0000"/>
          </a:solidFill>
          <a:ln w="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O" b="1">
              <a:ln w="22225">
                <a:solidFill>
                  <a:srgbClr val="FF0000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30736AC-8317-0593-AB86-84FE182734EE}"/>
              </a:ext>
            </a:extLst>
          </p:cNvPr>
          <p:cNvCxnSpPr>
            <a:cxnSpLocks/>
          </p:cNvCxnSpPr>
          <p:nvPr/>
        </p:nvCxnSpPr>
        <p:spPr>
          <a:xfrm flipV="1">
            <a:off x="10508596" y="3811419"/>
            <a:ext cx="901521" cy="747702"/>
          </a:xfrm>
          <a:prstGeom prst="line">
            <a:avLst/>
          </a:prstGeom>
          <a:ln w="31750" cmpd="sng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37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6B3BC3A5-7069-9AA9-1C7B-AA7D1EAAF1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D1213C-C9B6-D5F8-5D41-C97AE5264D12}"/>
              </a:ext>
            </a:extLst>
          </p:cNvPr>
          <p:cNvSpPr txBox="1"/>
          <p:nvPr/>
        </p:nvSpPr>
        <p:spPr>
          <a:xfrm>
            <a:off x="5653668" y="5129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R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92710-4B26-3F14-F72C-7E56249E6B6A}"/>
              </a:ext>
            </a:extLst>
          </p:cNvPr>
          <p:cNvSpPr txBox="1"/>
          <p:nvPr/>
        </p:nvSpPr>
        <p:spPr>
          <a:xfrm>
            <a:off x="680363" y="1368829"/>
            <a:ext cx="7407920" cy="34778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200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Pentru implementarea acestui sistem vom folosi </a:t>
            </a:r>
            <a:r>
              <a:rPr lang="ro-RO" sz="2200">
                <a:solidFill>
                  <a:srgbClr val="0070C0"/>
                </a:solidFill>
                <a:latin typeface="Calibri"/>
                <a:ea typeface="Times New Roman" panose="02020603050405020304" pitchFamily="18" charset="0"/>
                <a:cs typeface="Calibri"/>
              </a:rPr>
              <a:t>C++ </a:t>
            </a:r>
            <a:r>
              <a:rPr lang="ro-RO" sz="2200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ca limbaj de programare și </a:t>
            </a:r>
            <a:r>
              <a:rPr lang="ro-RO" sz="2200" err="1">
                <a:solidFill>
                  <a:srgbClr val="00B050"/>
                </a:solidFill>
                <a:latin typeface="Calibri"/>
                <a:ea typeface="Times New Roman" panose="02020603050405020304" pitchFamily="18" charset="0"/>
                <a:cs typeface="Calibri"/>
              </a:rPr>
              <a:t>OpenCV</a:t>
            </a:r>
            <a:r>
              <a:rPr lang="ro-RO" sz="2200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, o bibliotecă open-</a:t>
            </a:r>
            <a:r>
              <a:rPr lang="ro-RO" sz="2200" err="1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source</a:t>
            </a:r>
            <a:r>
              <a:rPr lang="ro-RO" sz="2200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, specializată pe procesarea de imagini</a:t>
            </a:r>
            <a:endParaRPr lang="ro-RO" sz="2200">
              <a:solidFill>
                <a:srgbClr val="000000"/>
              </a:solidFill>
              <a:effectLst/>
              <a:latin typeface="Calibri"/>
              <a:ea typeface="Times New Roman" panose="02020603050405020304" pitchFamily="18" charset="0"/>
              <a:cs typeface="Calibri"/>
            </a:endParaRPr>
          </a:p>
          <a:p>
            <a:endParaRPr lang="ro-RO" sz="220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ro-RO" sz="220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ro-RO" sz="220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Alte </a:t>
            </a:r>
            <a:r>
              <a:rPr lang="ro-RO" sz="2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tool</a:t>
            </a:r>
            <a:r>
              <a:rPr lang="ro-RO" sz="220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-uri folosite:</a:t>
            </a:r>
            <a:endParaRPr lang="ro-RO" sz="220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ro-RO" sz="220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- </a:t>
            </a:r>
            <a:r>
              <a:rPr lang="ro-RO" sz="2200" b="1">
                <a:solidFill>
                  <a:srgbClr val="7030A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</a:t>
            </a:r>
            <a:r>
              <a:rPr lang="ro-RO" sz="2200" b="1">
                <a:solidFill>
                  <a:srgbClr val="7030A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isual Studio </a:t>
            </a:r>
            <a:r>
              <a:rPr lang="ro-RO" sz="220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(mediu de dezvoltare)</a:t>
            </a:r>
            <a:endParaRPr lang="ro-RO" sz="2200">
              <a:solidFill>
                <a:srgbClr val="7030A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ro-RO" sz="220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- </a:t>
            </a:r>
            <a:r>
              <a:rPr lang="ro-RO" sz="2200" b="1" err="1">
                <a:solidFill>
                  <a:srgbClr val="FF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Git</a:t>
            </a:r>
            <a:r>
              <a:rPr lang="ro-RO" sz="2200" b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ro-RO" sz="220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&amp;</a:t>
            </a:r>
            <a:r>
              <a:rPr lang="ro-RO" sz="2200" b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ro-RO" sz="2200" b="1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Github</a:t>
            </a:r>
            <a:r>
              <a:rPr lang="ro-RO" sz="2200" b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 </a:t>
            </a:r>
            <a:r>
              <a:rPr lang="ro-RO" sz="220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(</a:t>
            </a:r>
            <a:r>
              <a:rPr lang="ro-RO" sz="220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versionarea</a:t>
            </a:r>
            <a:r>
              <a:rPr lang="ro-RO" sz="220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codului)</a:t>
            </a:r>
          </a:p>
          <a:p>
            <a:endParaRPr lang="en-RO" sz="2200">
              <a:solidFill>
                <a:schemeClr val="tx2">
                  <a:lumMod val="1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00EB3A-0261-DEF8-FE57-F5ED1BF95C0A}"/>
              </a:ext>
            </a:extLst>
          </p:cNvPr>
          <p:cNvSpPr txBox="1"/>
          <p:nvPr/>
        </p:nvSpPr>
        <p:spPr>
          <a:xfrm>
            <a:off x="680363" y="394208"/>
            <a:ext cx="296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400" b="1">
                <a:solidFill>
                  <a:srgbClr val="16D8F0"/>
                </a:solidFill>
              </a:rPr>
              <a:t>Tehnologii folosite</a:t>
            </a: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06255D2-236B-07FE-444D-35F58EDDA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682" y="2758232"/>
            <a:ext cx="1089203" cy="1341535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BEA66625-3863-7315-00C7-CDE65CED5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8648" y="1248799"/>
            <a:ext cx="1197317" cy="1345831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60153E1F-34FC-BDFE-23AA-26724D042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7633" y="2902450"/>
            <a:ext cx="1197317" cy="1197317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AB565500-A7BD-D424-2239-76A3AADDA6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89058" y="4348067"/>
            <a:ext cx="756496" cy="75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929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6B3BC3A5-7069-9AA9-1C7B-AA7D1EAAF1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D1213C-C9B6-D5F8-5D41-C97AE5264D12}"/>
              </a:ext>
            </a:extLst>
          </p:cNvPr>
          <p:cNvSpPr txBox="1"/>
          <p:nvPr/>
        </p:nvSpPr>
        <p:spPr>
          <a:xfrm>
            <a:off x="5653668" y="5129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R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92710-4B26-3F14-F72C-7E56249E6B6A}"/>
              </a:ext>
            </a:extLst>
          </p:cNvPr>
          <p:cNvSpPr txBox="1"/>
          <p:nvPr/>
        </p:nvSpPr>
        <p:spPr>
          <a:xfrm>
            <a:off x="680363" y="1001035"/>
            <a:ext cx="7977862" cy="283154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o-RO" sz="2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Pentru început nu vom folosi o cameră video, ci ne vom ocupa doar de procesarea imaginilor.</a:t>
            </a:r>
            <a:endParaRPr lang="ro-RO" sz="22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ro-RO" sz="22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Etapele principale pentru detectarea plăcuței de înmatriculare dintr-o imagine sunt următoarele :</a:t>
            </a:r>
            <a:endParaRPr lang="ro-RO" sz="22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ro-RO" sz="2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1) </a:t>
            </a:r>
            <a:r>
              <a:rPr lang="ro-RO" sz="2400" b="1" i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Transformarea imaginii originale într-o imagine </a:t>
            </a:r>
            <a:r>
              <a:rPr lang="ro-RO" sz="2400" b="1" i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grayscale</a:t>
            </a:r>
            <a:endParaRPr lang="ro-RO" sz="2400" b="1" i="1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ro-RO" sz="22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en-RO" sz="2200" dirty="0">
              <a:solidFill>
                <a:schemeClr val="tx2">
                  <a:lumMod val="1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00EB3A-0261-DEF8-FE57-F5ED1BF95C0A}"/>
              </a:ext>
            </a:extLst>
          </p:cNvPr>
          <p:cNvSpPr txBox="1"/>
          <p:nvPr/>
        </p:nvSpPr>
        <p:spPr>
          <a:xfrm>
            <a:off x="680363" y="394209"/>
            <a:ext cx="4973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400" b="1" dirty="0">
                <a:solidFill>
                  <a:srgbClr val="16D8F0"/>
                </a:solidFill>
              </a:rPr>
              <a:t>Solu</a:t>
            </a:r>
            <a:r>
              <a:rPr lang="en-GB" sz="2400" b="1" dirty="0" err="1">
                <a:solidFill>
                  <a:srgbClr val="16D8F0"/>
                </a:solidFill>
                <a:cs typeface="Calibri" panose="020F0502020204030204" pitchFamily="34" charset="0"/>
              </a:rPr>
              <a:t>ție</a:t>
            </a:r>
            <a:r>
              <a:rPr lang="en-GB" sz="2400" b="1" dirty="0">
                <a:solidFill>
                  <a:srgbClr val="16D8F0"/>
                </a:solidFill>
                <a:cs typeface="Calibri" panose="020F0502020204030204" pitchFamily="34" charset="0"/>
              </a:rPr>
              <a:t> </a:t>
            </a:r>
            <a:r>
              <a:rPr lang="ro-RO" sz="2400" b="1" dirty="0">
                <a:solidFill>
                  <a:srgbClr val="16D8F0"/>
                </a:solidFill>
                <a:cs typeface="Calibri" panose="020F0502020204030204" pitchFamily="34" charset="0"/>
              </a:rPr>
              <a:t>și rezultate </a:t>
            </a:r>
            <a:r>
              <a:rPr lang="ro-RO" sz="2400" b="1" dirty="0" err="1">
                <a:solidFill>
                  <a:srgbClr val="16D8F0"/>
                </a:solidFill>
                <a:cs typeface="Calibri" panose="020F0502020204030204" pitchFamily="34" charset="0"/>
              </a:rPr>
              <a:t>inermediare</a:t>
            </a:r>
            <a:endParaRPr lang="en-RO" sz="2400" b="1" dirty="0">
              <a:solidFill>
                <a:srgbClr val="16D8F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AEAB69E-AAB5-2B33-E185-0292FF0C33D1}"/>
              </a:ext>
            </a:extLst>
          </p:cNvPr>
          <p:cNvCxnSpPr>
            <a:cxnSpLocks/>
          </p:cNvCxnSpPr>
          <p:nvPr/>
        </p:nvCxnSpPr>
        <p:spPr>
          <a:xfrm>
            <a:off x="4704924" y="4716957"/>
            <a:ext cx="1702142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A picture containing text, car, outdoor, transport&#10;&#10;Description automatically generated">
            <a:extLst>
              <a:ext uri="{FF2B5EF4-FFF2-40B4-BE49-F238E27FC236}">
                <a16:creationId xmlns:a16="http://schemas.microsoft.com/office/drawing/2014/main" id="{73F30902-45FC-5E62-B3CD-7ADA1A4EE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63" y="3263386"/>
            <a:ext cx="4544380" cy="3594614"/>
          </a:xfrm>
          <a:prstGeom prst="rect">
            <a:avLst/>
          </a:prstGeom>
        </p:spPr>
      </p:pic>
      <p:pic>
        <p:nvPicPr>
          <p:cNvPr id="16" name="Picture 15" descr="A picture containing text, car, outdoor, transport&#10;&#10;Description automatically generated">
            <a:extLst>
              <a:ext uri="{FF2B5EF4-FFF2-40B4-BE49-F238E27FC236}">
                <a16:creationId xmlns:a16="http://schemas.microsoft.com/office/drawing/2014/main" id="{A7DC3B6C-D31C-32F1-B10C-BDFA2F7D5A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7066" y="3263386"/>
            <a:ext cx="4544381" cy="359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02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6B3BC3A5-7069-9AA9-1C7B-AA7D1EAAF1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D1213C-C9B6-D5F8-5D41-C97AE5264D12}"/>
              </a:ext>
            </a:extLst>
          </p:cNvPr>
          <p:cNvSpPr txBox="1"/>
          <p:nvPr/>
        </p:nvSpPr>
        <p:spPr>
          <a:xfrm>
            <a:off x="5653668" y="5129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R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92710-4B26-3F14-F72C-7E56249E6B6A}"/>
              </a:ext>
            </a:extLst>
          </p:cNvPr>
          <p:cNvSpPr txBox="1"/>
          <p:nvPr/>
        </p:nvSpPr>
        <p:spPr>
          <a:xfrm>
            <a:off x="316601" y="12893"/>
            <a:ext cx="10674133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o-RO" sz="2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2) </a:t>
            </a:r>
            <a:r>
              <a:rPr lang="ro-RO" sz="24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Căutarea posibilelor caractere</a:t>
            </a:r>
            <a:endParaRPr lang="ro-RO" sz="24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RO" sz="2200" dirty="0">
                <a:solidFill>
                  <a:schemeClr val="tx2">
                    <a:lumMod val="1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Această primă căutare se face prin depistarea contururilor din imagine.</a:t>
            </a:r>
          </a:p>
          <a:p>
            <a:endParaRPr lang="en-RO" sz="2200" dirty="0">
              <a:solidFill>
                <a:schemeClr val="tx2">
                  <a:lumMod val="10000"/>
                </a:schemeClr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ro-RO" sz="2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3</a:t>
            </a:r>
            <a:r>
              <a:rPr lang="ro-RO" sz="2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) </a:t>
            </a:r>
            <a:r>
              <a:rPr lang="ro-RO" sz="2400" b="1" i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Minimizarea posibilelor caractere</a:t>
            </a:r>
            <a:endParaRPr lang="ro-RO" sz="24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aplică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un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algoritm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verifică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fiecare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contur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în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dacă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respect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anumite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limite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privind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raportul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 aspect (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raportul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dintre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lățime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și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înălțime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en-RO" sz="2200" dirty="0">
              <a:solidFill>
                <a:schemeClr val="tx2">
                  <a:lumMod val="10000"/>
                </a:schemeClr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AEAB69E-AAB5-2B33-E185-0292FF0C33D1}"/>
              </a:ext>
            </a:extLst>
          </p:cNvPr>
          <p:cNvCxnSpPr>
            <a:cxnSpLocks/>
          </p:cNvCxnSpPr>
          <p:nvPr/>
        </p:nvCxnSpPr>
        <p:spPr>
          <a:xfrm>
            <a:off x="3765856" y="4007203"/>
            <a:ext cx="470735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A picture containing text, car, outdoor, transport&#10;&#10;Description automatically generated">
            <a:extLst>
              <a:ext uri="{FF2B5EF4-FFF2-40B4-BE49-F238E27FC236}">
                <a16:creationId xmlns:a16="http://schemas.microsoft.com/office/drawing/2014/main" id="{E57043CE-CE48-A5F1-00B2-27FAD366C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94" y="2442243"/>
            <a:ext cx="3691462" cy="3068605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C539AE28-EE6E-728A-262B-C5EE6CB73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7379" y="2442242"/>
            <a:ext cx="3691462" cy="3068606"/>
          </a:xfrm>
          <a:prstGeom prst="rect">
            <a:avLst/>
          </a:prstGeom>
        </p:spPr>
      </p:pic>
      <p:pic>
        <p:nvPicPr>
          <p:cNvPr id="15" name="Picture 1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121F2628-3A5E-0D73-3619-F39CFA086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0365" y="2442242"/>
            <a:ext cx="3773942" cy="3068606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5B1AABA-9B49-ACF9-92A6-0B28799FC3CB}"/>
              </a:ext>
            </a:extLst>
          </p:cNvPr>
          <p:cNvCxnSpPr>
            <a:cxnSpLocks/>
          </p:cNvCxnSpPr>
          <p:nvPr/>
        </p:nvCxnSpPr>
        <p:spPr>
          <a:xfrm>
            <a:off x="7908841" y="4007203"/>
            <a:ext cx="470735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337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6B3BC3A5-7069-9AA9-1C7B-AA7D1EAAF1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D1213C-C9B6-D5F8-5D41-C97AE5264D12}"/>
              </a:ext>
            </a:extLst>
          </p:cNvPr>
          <p:cNvSpPr txBox="1"/>
          <p:nvPr/>
        </p:nvSpPr>
        <p:spPr>
          <a:xfrm>
            <a:off x="5653668" y="5129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R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92710-4B26-3F14-F72C-7E56249E6B6A}"/>
              </a:ext>
            </a:extLst>
          </p:cNvPr>
          <p:cNvSpPr txBox="1"/>
          <p:nvPr/>
        </p:nvSpPr>
        <p:spPr>
          <a:xfrm>
            <a:off x="305857" y="11668"/>
            <a:ext cx="6809058" cy="283154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o-RO" sz="2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4) </a:t>
            </a:r>
            <a:r>
              <a:rPr lang="ro-RO" sz="24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Crearea de grup</a:t>
            </a:r>
            <a:r>
              <a:rPr lang="ro-RO" sz="2400" b="1" i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uri </a:t>
            </a:r>
            <a:endParaRPr lang="ro-RO" sz="24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Grupurile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realizează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între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contururile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care se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potrivesc</a:t>
            </a:r>
            <a:endParaRPr lang="en-GB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o-RO" sz="2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5) Extragerea plăcuței de înmatriculare</a:t>
            </a:r>
            <a:endParaRPr lang="ro-RO" sz="24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Dacă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algoritmul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aplicat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găsim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mai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posibile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plăcuțe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o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validăm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cea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care are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cel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mai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lung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șir</a:t>
            </a:r>
            <a:r>
              <a:rPr lang="en-GB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GB" sz="2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caractere</a:t>
            </a:r>
            <a:endParaRPr lang="en-GB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AEAB69E-AAB5-2B33-E185-0292FF0C33D1}"/>
              </a:ext>
            </a:extLst>
          </p:cNvPr>
          <p:cNvCxnSpPr>
            <a:cxnSpLocks/>
          </p:cNvCxnSpPr>
          <p:nvPr/>
        </p:nvCxnSpPr>
        <p:spPr>
          <a:xfrm>
            <a:off x="3442737" y="3872410"/>
            <a:ext cx="910586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Picture 1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66DCAA44-EEA4-A12A-61E5-526BE5F5E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02" y="2560600"/>
            <a:ext cx="3414873" cy="2597512"/>
          </a:xfrm>
          <a:prstGeom prst="rect">
            <a:avLst/>
          </a:prstGeom>
        </p:spPr>
      </p:pic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D6949A5D-37EF-F940-5A2D-E044D237A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267" y="2577519"/>
            <a:ext cx="3119506" cy="2597512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09717E2-532F-C97E-AA99-BEFA891F7A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7185" y="990345"/>
            <a:ext cx="5328958" cy="1460862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B80073C-CDF5-7317-CB4E-E14FEC03F6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3927" y="2560599"/>
            <a:ext cx="3263262" cy="2597513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3A0E67-987D-33E5-7A5B-9E4AB0072589}"/>
              </a:ext>
            </a:extLst>
          </p:cNvPr>
          <p:cNvCxnSpPr>
            <a:cxnSpLocks/>
          </p:cNvCxnSpPr>
          <p:nvPr/>
        </p:nvCxnSpPr>
        <p:spPr>
          <a:xfrm>
            <a:off x="7420773" y="3859355"/>
            <a:ext cx="910586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723532EB-2D92-0606-88D7-3AC8E32438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34167" y="5544053"/>
            <a:ext cx="5823732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6634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{BCE705B6-22AF-3544-9D4B-309446FC842C}tf10001063</Template>
  <TotalTime>56</TotalTime>
  <Words>363</Words>
  <Application>Microsoft Macintosh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Times New Roman</vt:lpstr>
      <vt:lpstr>Mesh</vt:lpstr>
      <vt:lpstr>Detecția plăcuțelor  de înmatriculare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Detecția plăcuțelor  de înmatriculare</dc:title>
  <dc:creator>Cristi Sandu</dc:creator>
  <cp:lastModifiedBy>Cristi Sandu</cp:lastModifiedBy>
  <cp:revision>2</cp:revision>
  <dcterms:created xsi:type="dcterms:W3CDTF">2022-11-17T20:46:58Z</dcterms:created>
  <dcterms:modified xsi:type="dcterms:W3CDTF">2022-11-24T12:11:56Z</dcterms:modified>
</cp:coreProperties>
</file>